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5" r:id="rId9"/>
    <p:sldId id="261" r:id="rId10"/>
    <p:sldId id="262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418" y="29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ondertitelstijl van het model te bewerken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B553CA5-2804-4365-8B90-5BF0EEB12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FED1B5-56C8-4980-BA0A-4C07286B67B0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481179-C66B-4CE3-B8C4-EE23B6AF8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55A66A1-5D14-4D87-833B-7A70A1D4B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0572EB-A483-4954-9A72-889F51628EA2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998176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CF9DF90-AAAC-4327-AA2E-A6DBC23B0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720303-A374-4F19-9A07-9F3BF36EC1C1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EBEDAAC-974E-40B5-B4E4-0B770773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D5F945-7D58-46FA-B1AC-63F7C99E7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DBA9DA-2B81-4020-ACAC-83030D8550A5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3539694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C45A5C3-BE68-4A4E-81CD-BD86EB340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552D9-04B0-4825-BD76-CFDEA61897C0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B128E69-ADE9-4384-93D3-20DB90717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78FFFB7-718B-4311-B6AE-AD44A4445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C7355-DF8F-4669-9A61-B07FE3E4EBEF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2514316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7E65711-8323-48B3-91A7-0EE86CA56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616D6-AF9B-435C-B527-430E14AC94F9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1A2BDB4-2035-4E98-981F-73F76B781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E35392-28D1-45C8-B129-B69AFE48F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220C57-43C2-42AA-9EAB-5F3470C50004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422476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F5C1D4D-DAC9-4BF2-B603-8E4B732AA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6171D-4A41-40DC-AAC3-C1B11A2AEB70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03706BE-EE5D-43F4-B7FB-C9BBAC1AF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083D96D-32B8-4626-9954-6AC4353E8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F4D96A-E2C8-424E-99C4-C5B5A2732DED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3130617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F914A8A0-2044-439D-BABA-A1FE3E21A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62672-1356-499E-89F4-781847F290DD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FC3CBC91-5094-40DF-AE7F-02AB6D124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2F181E5C-68CF-4CFD-918A-130307D1C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86003-19F3-400E-B9CF-67468E3A4E18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96287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C5464D2F-C0CE-49B2-A5D5-3E6E3C816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C610E-14B2-4336-924C-B52BA834295C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CC1D2652-8A24-4F44-A871-D02B837A5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89E779D2-6042-4460-AD9D-87435AFDC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2104B4-4C9D-4A62-86BB-B21571B4EA4A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314219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AB0488CC-1345-4287-8539-2EC6C03EE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43C1AE-0F8D-4740-9345-B172BDCD7C99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8D68FC02-3D00-48D4-ACBC-D28C922E3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2B982D08-0049-45CE-875F-E8ACBFC34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B2D200-E40A-4852-B497-9D484D42CEDE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2528306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A05035C2-0147-4FEF-B625-36BEB4875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6503D-263C-4243-A1B3-B393136ED96D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FE56BEB4-6AC8-4935-B9FD-08FC3D1563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BCFC8EBD-1D56-4B73-9FC3-B71B0F782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8D0CE-AD1B-4FD0-B925-CD229A30D238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117610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3BE472E4-53A2-4BFD-AAF8-26C2801EE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2C3A8-7F90-4F06-8A1C-07C60EDDE390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2E3FA0BF-F85D-4B08-80EB-8736693F6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710711FE-72D1-427D-870C-B08BE8C81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A012D2-DF32-42DC-9D71-F8D6B8A99450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2897328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2D5B7795-C05B-434E-BB77-7FC131256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267A3-628F-49E6-8FD5-7270F24FB80A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4EB456A2-BE6F-4DE5-992D-8CB3F37E8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D1F5920B-2572-4BCD-85B3-698B7603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80FB2-DF37-4227-872A-A864B7EB3F1F}" type="slidenum">
              <a:rPr lang="en-US" altLang="nl-BE"/>
              <a:pPr/>
              <a:t>‹nr.›</a:t>
            </a:fld>
            <a:endParaRPr lang="en-US" altLang="nl-BE"/>
          </a:p>
        </p:txBody>
      </p:sp>
    </p:spTree>
    <p:extLst>
      <p:ext uri="{BB962C8B-B14F-4D97-AF65-F5344CB8AC3E}">
        <p14:creationId xmlns:p14="http://schemas.microsoft.com/office/powerpoint/2010/main" val="238541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329CCBDD-45E4-4539-9C0C-C620997F5DE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/>
              <a:t>Klik om de stijl te bewerken</a:t>
            </a:r>
            <a:endParaRPr lang="en-US" altLang="nl-BE"/>
          </a:p>
        </p:txBody>
      </p:sp>
      <p:sp>
        <p:nvSpPr>
          <p:cNvPr id="1027" name="Tijdelijke aanduiding voor tekst 2">
            <a:extLst>
              <a:ext uri="{FF2B5EF4-FFF2-40B4-BE49-F238E27FC236}">
                <a16:creationId xmlns:a16="http://schemas.microsoft.com/office/drawing/2014/main" id="{C1E5B165-D073-4549-A74A-B2D97B71958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BE"/>
              <a:t>Klik om de modelstijlen te bewerken</a:t>
            </a:r>
          </a:p>
          <a:p>
            <a:pPr lvl="1"/>
            <a:r>
              <a:rPr lang="nl-NL" altLang="nl-BE"/>
              <a:t>Tweede niveau</a:t>
            </a:r>
          </a:p>
          <a:p>
            <a:pPr lvl="2"/>
            <a:r>
              <a:rPr lang="nl-NL" altLang="nl-BE"/>
              <a:t>Derde niveau</a:t>
            </a:r>
          </a:p>
          <a:p>
            <a:pPr lvl="3"/>
            <a:r>
              <a:rPr lang="nl-NL" altLang="nl-BE"/>
              <a:t>Vierde niveau</a:t>
            </a:r>
          </a:p>
          <a:p>
            <a:pPr lvl="4"/>
            <a:r>
              <a:rPr lang="nl-NL" altLang="nl-BE"/>
              <a:t>Vijfde niveau</a:t>
            </a:r>
            <a:endParaRPr lang="en-US" alt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5D08298-5D19-4CE0-AC4E-42374FD0F7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2A28BAD-DC00-4756-B392-F38933520359}" type="datetimeFigureOut">
              <a:rPr lang="en-US"/>
              <a:pPr>
                <a:defRPr/>
              </a:pPr>
              <a:t>11/13/2025</a:t>
            </a:fld>
            <a:endParaRPr lang="en-US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8E31D69-A0F2-412C-9A61-1560AE5AAD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A15DC46-5646-4BC5-8B78-DD1C3514BB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509F227-0E64-4411-B56A-DBFEF94F211C}" type="slidenum">
              <a:rPr lang="en-US" altLang="nl-BE"/>
              <a:pPr/>
              <a:t>‹nr.›</a:t>
            </a:fld>
            <a:endParaRPr lang="en-US" alt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el 1">
            <a:extLst>
              <a:ext uri="{FF2B5EF4-FFF2-40B4-BE49-F238E27FC236}">
                <a16:creationId xmlns:a16="http://schemas.microsoft.com/office/drawing/2014/main" id="{6535D5B7-7B32-440A-8141-0811C14AB8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765175"/>
            <a:ext cx="7772400" cy="4103688"/>
          </a:xfrm>
        </p:spPr>
        <p:txBody>
          <a:bodyPr/>
          <a:lstStyle/>
          <a:p>
            <a:pPr eaLnBrk="1" hangingPunct="1"/>
            <a:r>
              <a:rPr lang="nl-BE" altLang="nl-BE" sz="8800" b="1" dirty="0"/>
              <a:t>Jeugdboek </a:t>
            </a:r>
            <a:br>
              <a:rPr lang="nl-BE" altLang="nl-BE" sz="8800" b="1" dirty="0"/>
            </a:br>
            <a:r>
              <a:rPr lang="nl-BE" altLang="nl-BE" sz="8800" b="1" dirty="0"/>
              <a:t>2026</a:t>
            </a:r>
            <a:br>
              <a:rPr lang="nl-BE" altLang="nl-BE" sz="8800" b="1" dirty="0"/>
            </a:br>
            <a:r>
              <a:rPr lang="nl-BE" altLang="nl-BE" sz="8800" b="1" dirty="0"/>
              <a:t>Volley De Haan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BE93CA19-4772-41D0-B900-B39CA4EECF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5084763"/>
            <a:ext cx="6400800" cy="431800"/>
          </a:xfrm>
        </p:spPr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Koen Desendere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el 1">
            <a:extLst>
              <a:ext uri="{FF2B5EF4-FFF2-40B4-BE49-F238E27FC236}">
                <a16:creationId xmlns:a16="http://schemas.microsoft.com/office/drawing/2014/main" id="{695C44DA-D037-4CB9-BEF5-B43E33502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BE" altLang="nl-BE"/>
          </a:p>
        </p:txBody>
      </p:sp>
      <p:sp>
        <p:nvSpPr>
          <p:cNvPr id="11267" name="Tijdelijke aanduiding voor inhoud 2">
            <a:extLst>
              <a:ext uri="{FF2B5EF4-FFF2-40B4-BE49-F238E27FC236}">
                <a16:creationId xmlns:a16="http://schemas.microsoft.com/office/drawing/2014/main" id="{7403EF95-1EB2-4A81-B6FA-B0ADB217ED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nl-BE" altLang="nl-BE" sz="4000" dirty="0"/>
              <a:t>3/ </a:t>
            </a:r>
            <a:r>
              <a:rPr lang="nl-BE" altLang="nl-BE" sz="4000" dirty="0" err="1"/>
              <a:t>Volleybal@school</a:t>
            </a:r>
            <a:r>
              <a:rPr lang="nl-BE" altLang="nl-BE" sz="4000" dirty="0"/>
              <a:t> </a:t>
            </a:r>
            <a:endParaRPr lang="nl-BE" altLang="nl-BE" sz="2400" dirty="0"/>
          </a:p>
          <a:p>
            <a:pPr marL="0" indent="0" eaLnBrk="1" hangingPunct="1">
              <a:buFontTx/>
              <a:buChar char="-"/>
            </a:pPr>
            <a:r>
              <a:rPr lang="nl-BE" altLang="nl-BE" sz="2400" dirty="0"/>
              <a:t>Project onder supervisie van het volley Vlaanderen</a:t>
            </a:r>
          </a:p>
          <a:p>
            <a:pPr marL="0" indent="0" eaLnBrk="1" hangingPunct="1">
              <a:buFontTx/>
              <a:buChar char="-"/>
            </a:pPr>
            <a:r>
              <a:rPr lang="nl-BE" altLang="nl-BE" sz="2400" dirty="0"/>
              <a:t>Doel: gebruik makende van de successen van de nationale ploegen onze sport promoten op de scholen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Hoe: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*Uitnodigingen versturen naar de scholen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	*Doelgroep: 1° tot 5° schooljaar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*Geven van 5 initiatielessen binnen de school of in de 	sporthal van de gemeente</a:t>
            </a:r>
          </a:p>
        </p:txBody>
      </p:sp>
      <p:pic>
        <p:nvPicPr>
          <p:cNvPr id="11268" name="Picture 3">
            <a:extLst>
              <a:ext uri="{FF2B5EF4-FFF2-40B4-BE49-F238E27FC236}">
                <a16:creationId xmlns:a16="http://schemas.microsoft.com/office/drawing/2014/main" id="{2A4B226A-746F-4DE2-BB6F-19E9E58C2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404813"/>
            <a:ext cx="38163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el 1">
            <a:extLst>
              <a:ext uri="{FF2B5EF4-FFF2-40B4-BE49-F238E27FC236}">
                <a16:creationId xmlns:a16="http://schemas.microsoft.com/office/drawing/2014/main" id="{A0F9B43E-66C9-408F-8205-5577A2E72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12291" name="Tijdelijke aanduiding voor inhoud 2">
            <a:extLst>
              <a:ext uri="{FF2B5EF4-FFF2-40B4-BE49-F238E27FC236}">
                <a16:creationId xmlns:a16="http://schemas.microsoft.com/office/drawing/2014/main" id="{2DEA38E0-CDB3-4B13-BE15-AE1EC6427A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nl-BE" altLang="nl-BE" sz="2400" dirty="0"/>
              <a:t>		*Deze trainingen moeten gegeven worden door trainers 	van de club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 dirty="0"/>
              <a:t>		*trainingen worden voorbereid door Volley Vlaanderen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 dirty="0"/>
              <a:t>		* Daarna moeten de kinderen de kans krijgen om in de 	club  3 maal gratis te komen  meetrainen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 dirty="0"/>
              <a:t>		*Aan dit alles zijn van de Volley Vlaanderen ook subsidies 	verbonden voor de clubs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 dirty="0"/>
              <a:t>		*Er moet binnen de club een projectverantwoordelijke 	zijn</a:t>
            </a:r>
          </a:p>
        </p:txBody>
      </p:sp>
      <p:pic>
        <p:nvPicPr>
          <p:cNvPr id="12292" name="Picture 2">
            <a:extLst>
              <a:ext uri="{FF2B5EF4-FFF2-40B4-BE49-F238E27FC236}">
                <a16:creationId xmlns:a16="http://schemas.microsoft.com/office/drawing/2014/main" id="{E50B57BA-9D49-44ED-B945-E68319BB39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33375"/>
            <a:ext cx="40322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1">
            <a:extLst>
              <a:ext uri="{FF2B5EF4-FFF2-40B4-BE49-F238E27FC236}">
                <a16:creationId xmlns:a16="http://schemas.microsoft.com/office/drawing/2014/main" id="{676431BC-883F-482E-B0B9-51CC731BA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BE" alt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5253B8-3D86-492A-8591-B81ABC3EA2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l-BE" dirty="0"/>
              <a:t>Wat vindt u in het jeugdboek: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dirty="0"/>
              <a:t>	- De algemene ontwikkeling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dirty="0"/>
              <a:t>		-sociale aspecten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dirty="0"/>
              <a:t>		-psychomotorische aspecten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dirty="0"/>
              <a:t>		-Cognitieve aspecten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dirty="0"/>
              <a:t>	- De specifieke volleybalontwikkeling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dirty="0"/>
              <a:t>		- Leerfasen</a:t>
            </a:r>
          </a:p>
          <a:p>
            <a:pPr marL="0" indent="0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dirty="0"/>
              <a:t>		- rechten van een sportbeoefenaar</a:t>
            </a:r>
          </a:p>
        </p:txBody>
      </p:sp>
      <p:pic>
        <p:nvPicPr>
          <p:cNvPr id="3076" name="Picture 2">
            <a:extLst>
              <a:ext uri="{FF2B5EF4-FFF2-40B4-BE49-F238E27FC236}">
                <a16:creationId xmlns:a16="http://schemas.microsoft.com/office/drawing/2014/main" id="{BA5BA073-60EF-4C24-A696-E9543902B5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33375"/>
            <a:ext cx="5781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el 1">
            <a:extLst>
              <a:ext uri="{FF2B5EF4-FFF2-40B4-BE49-F238E27FC236}">
                <a16:creationId xmlns:a16="http://schemas.microsoft.com/office/drawing/2014/main" id="{6CAC6658-45A3-426B-A417-F2B9B0FD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BE" altLang="nl-BE"/>
          </a:p>
        </p:txBody>
      </p:sp>
      <p:sp>
        <p:nvSpPr>
          <p:cNvPr id="4099" name="Tijdelijke aanduiding voor inhoud 2">
            <a:extLst>
              <a:ext uri="{FF2B5EF4-FFF2-40B4-BE49-F238E27FC236}">
                <a16:creationId xmlns:a16="http://schemas.microsoft.com/office/drawing/2014/main" id="{EFB04D5D-CF6A-402C-A5F1-216E2B650B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 eaLnBrk="1" hangingPunct="1">
              <a:buFontTx/>
              <a:buChar char="-"/>
            </a:pPr>
            <a:r>
              <a:rPr lang="nl-BE" altLang="nl-BE"/>
              <a:t>Leren doelen stellen bij werken met kinderen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	- </a:t>
            </a:r>
            <a:r>
              <a:rPr lang="nl-BE" altLang="nl-BE" b="1" u="sng"/>
              <a:t>topdoel: </a:t>
            </a:r>
            <a:r>
              <a:rPr lang="nl-BE" altLang="nl-BE"/>
              <a:t>moet “LEUK” blijven</a:t>
            </a:r>
          </a:p>
          <a:p>
            <a:pPr lvl="2" eaLnBrk="1" hangingPunct="1">
              <a:buFontTx/>
              <a:buChar char="-"/>
            </a:pPr>
            <a:r>
              <a:rPr lang="nl-BE" altLang="nl-BE"/>
              <a:t>Rol van de jeugdtrainer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</a:t>
            </a:r>
            <a:r>
              <a:rPr lang="nl-BE" altLang="nl-BE" b="1" u="sng"/>
              <a:t>club vraagt: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Mensen die voortdurend willen ontwikkelen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Ze moeten steeds op ontdekkingstocht gaan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Openstaan voor nieuwe ontwikkelingen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</a:t>
            </a:r>
            <a:r>
              <a:rPr lang="nl-BE" altLang="nl-BE" b="1" u="sng"/>
              <a:t>club biedt: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Ontwikkelingsmogelijkheden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Hulp bij problemen</a:t>
            </a:r>
          </a:p>
          <a:p>
            <a:pPr lvl="2" eaLnBrk="1" hangingPunct="1">
              <a:buFont typeface="Arial" panose="020B0604020202020204" pitchFamily="34" charset="0"/>
              <a:buNone/>
            </a:pPr>
            <a:r>
              <a:rPr lang="nl-BE" altLang="nl-BE"/>
              <a:t>	Een redelijke vergoeding</a:t>
            </a:r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6E77E80C-D765-4F0A-9C28-BC9617883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33375"/>
            <a:ext cx="5781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el 1">
            <a:extLst>
              <a:ext uri="{FF2B5EF4-FFF2-40B4-BE49-F238E27FC236}">
                <a16:creationId xmlns:a16="http://schemas.microsoft.com/office/drawing/2014/main" id="{FC4E35A2-FF59-4577-B273-0C88391EA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5123" name="Tijdelijke aanduiding voor inhoud 2">
            <a:extLst>
              <a:ext uri="{FF2B5EF4-FFF2-40B4-BE49-F238E27FC236}">
                <a16:creationId xmlns:a16="http://schemas.microsoft.com/office/drawing/2014/main" id="{F2C1DF90-5FFF-4315-9AAB-C5F1149EE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* Wat is nu een goede training?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- Uitgangspunten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- De opwarming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- De Kern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- De spelvormen</a:t>
            </a:r>
          </a:p>
          <a:p>
            <a:r>
              <a:rPr lang="nl-BE" altLang="nl-BE" sz="2400"/>
              <a:t>Principes van een efficiënte training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- eindigen op bijna correcte uitvoering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- tempo training hoger dan wedstrijd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- moeten competitief zijn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- kleine problemen creëren </a:t>
            </a:r>
            <a:endParaRPr lang="nl-BE" altLang="nl-BE" sz="2000"/>
          </a:p>
          <a:p>
            <a:pPr>
              <a:buFont typeface="Arial" panose="020B0604020202020204" pitchFamily="34" charset="0"/>
              <a:buNone/>
            </a:pPr>
            <a:endParaRPr lang="nl-BE" altLang="nl-BE" sz="2400"/>
          </a:p>
        </p:txBody>
      </p:sp>
      <p:pic>
        <p:nvPicPr>
          <p:cNvPr id="5124" name="Picture 2">
            <a:extLst>
              <a:ext uri="{FF2B5EF4-FFF2-40B4-BE49-F238E27FC236}">
                <a16:creationId xmlns:a16="http://schemas.microsoft.com/office/drawing/2014/main" id="{8C0A969A-41D7-4753-B6DB-19522CEEFB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33375"/>
            <a:ext cx="5781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el 1">
            <a:extLst>
              <a:ext uri="{FF2B5EF4-FFF2-40B4-BE49-F238E27FC236}">
                <a16:creationId xmlns:a16="http://schemas.microsoft.com/office/drawing/2014/main" id="{3E31CCAA-A4C3-43AD-8023-4D05C6C81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6147" name="Tijdelijke aanduiding voor inhoud 2">
            <a:extLst>
              <a:ext uri="{FF2B5EF4-FFF2-40B4-BE49-F238E27FC236}">
                <a16:creationId xmlns:a16="http://schemas.microsoft.com/office/drawing/2014/main" id="{7B6BC48E-7928-475A-A53B-FCA0CC9693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* De technische volleyballijnen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Te lezen in jeugdboek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* De verschillende niveaus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Het gebruik maken van het principe “voor”, “tijdens”, 	“na”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		Verdere info in jeugdboek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* Het gebruiken van maandaccenten</a:t>
            </a:r>
          </a:p>
          <a:p>
            <a:pPr>
              <a:buFont typeface="Arial" panose="020B0604020202020204" pitchFamily="34" charset="0"/>
              <a:buNone/>
            </a:pPr>
            <a:r>
              <a:rPr lang="nl-BE" altLang="nl-BE" sz="2400"/>
              <a:t>  		Is ter ondersteuning, zeker gebruiken</a:t>
            </a:r>
          </a:p>
        </p:txBody>
      </p:sp>
      <p:pic>
        <p:nvPicPr>
          <p:cNvPr id="6148" name="Picture 2">
            <a:extLst>
              <a:ext uri="{FF2B5EF4-FFF2-40B4-BE49-F238E27FC236}">
                <a16:creationId xmlns:a16="http://schemas.microsoft.com/office/drawing/2014/main" id="{8DFEF0C3-71F4-4C7D-A59F-1F9F9EE181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333375"/>
            <a:ext cx="5781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el 1">
            <a:extLst>
              <a:ext uri="{FF2B5EF4-FFF2-40B4-BE49-F238E27FC236}">
                <a16:creationId xmlns:a16="http://schemas.microsoft.com/office/drawing/2014/main" id="{9574269E-CC77-4464-9CCF-38DD7B9EB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875087"/>
          </a:xfrm>
        </p:spPr>
        <p:txBody>
          <a:bodyPr/>
          <a:lstStyle/>
          <a:p>
            <a:pPr eaLnBrk="1" hangingPunct="1"/>
            <a:endParaRPr lang="nl-BE" altLang="nl-BE"/>
          </a:p>
        </p:txBody>
      </p:sp>
      <p:sp>
        <p:nvSpPr>
          <p:cNvPr id="7171" name="Tijdelijke aanduiding voor inhoud 2">
            <a:extLst>
              <a:ext uri="{FF2B5EF4-FFF2-40B4-BE49-F238E27FC236}">
                <a16:creationId xmlns:a16="http://schemas.microsoft.com/office/drawing/2014/main" id="{37AA2BB8-3866-44A3-89AB-2BF1DFB37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4508500"/>
            <a:ext cx="8496944" cy="1574800"/>
          </a:xfrm>
        </p:spPr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en-US" altLang="nl-BE" sz="6800" b="1" dirty="0" err="1"/>
              <a:t>Seizoen</a:t>
            </a:r>
            <a:r>
              <a:rPr lang="en-US" altLang="nl-BE" sz="6800" b="1" dirty="0"/>
              <a:t> 2025-2026</a:t>
            </a:r>
          </a:p>
        </p:txBody>
      </p:sp>
      <p:pic>
        <p:nvPicPr>
          <p:cNvPr id="7172" name="Picture 3">
            <a:extLst>
              <a:ext uri="{FF2B5EF4-FFF2-40B4-BE49-F238E27FC236}">
                <a16:creationId xmlns:a16="http://schemas.microsoft.com/office/drawing/2014/main" id="{657312C9-5761-41EB-8EA2-39349F481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92150"/>
            <a:ext cx="8280400" cy="302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el 1">
            <a:extLst>
              <a:ext uri="{FF2B5EF4-FFF2-40B4-BE49-F238E27FC236}">
                <a16:creationId xmlns:a16="http://schemas.microsoft.com/office/drawing/2014/main" id="{120D2CD7-07D6-4C8B-B146-7B2A9CB9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BE" altLang="nl-BE"/>
          </a:p>
        </p:txBody>
      </p:sp>
      <p:sp>
        <p:nvSpPr>
          <p:cNvPr id="8195" name="Tijdelijke aanduiding voor inhoud 2">
            <a:extLst>
              <a:ext uri="{FF2B5EF4-FFF2-40B4-BE49-F238E27FC236}">
                <a16:creationId xmlns:a16="http://schemas.microsoft.com/office/drawing/2014/main" id="{2DBB643F-F6F5-4FD2-AB6B-AA220BE86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nl-BE" altLang="nl-BE" sz="4000" b="1" dirty="0"/>
              <a:t>1/ Project jeugdsportfonds van VVB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r>
              <a:rPr lang="nl-BE" altLang="nl-BE" sz="2400" b="1" u="sng" dirty="0"/>
              <a:t>Doel:</a:t>
            </a:r>
            <a:r>
              <a:rPr lang="nl-BE" altLang="nl-BE" sz="2400" dirty="0"/>
              <a:t> helpen de kwaliteit van de jeugdwerking in de clubs te verhogen</a:t>
            </a:r>
          </a:p>
          <a:p>
            <a:pPr marL="0" indent="0" eaLnBrk="1" hangingPunct="1">
              <a:buFontTx/>
              <a:buChar char="-"/>
            </a:pPr>
            <a:r>
              <a:rPr lang="nl-BE" altLang="nl-BE" sz="2400" dirty="0"/>
              <a:t>Ons dossier voor seizoen 2024-2025 is ingediend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Wat?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- jeugdbeleidsplan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- Technisch lijn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- Jeugdcharter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- Verklaring voor “Ethisch verantwoord sporten”</a:t>
            </a:r>
          </a:p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nl-BE" altLang="nl-BE" sz="2400" dirty="0"/>
              <a:t>	</a:t>
            </a:r>
          </a:p>
          <a:p>
            <a:pPr marL="0" indent="0" eaLnBrk="1" hangingPunct="1">
              <a:buFontTx/>
              <a:buChar char="-"/>
            </a:pPr>
            <a:endParaRPr lang="nl-BE" altLang="nl-BE" sz="2400" dirty="0"/>
          </a:p>
        </p:txBody>
      </p:sp>
      <p:pic>
        <p:nvPicPr>
          <p:cNvPr id="8196" name="Picture 2">
            <a:extLst>
              <a:ext uri="{FF2B5EF4-FFF2-40B4-BE49-F238E27FC236}">
                <a16:creationId xmlns:a16="http://schemas.microsoft.com/office/drawing/2014/main" id="{83364E1A-3130-4BD6-A0FF-01561260B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33375"/>
            <a:ext cx="40322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el 1">
            <a:extLst>
              <a:ext uri="{FF2B5EF4-FFF2-40B4-BE49-F238E27FC236}">
                <a16:creationId xmlns:a16="http://schemas.microsoft.com/office/drawing/2014/main" id="{898A082B-91AF-4D76-A8D0-6C0898EA9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BE" altLang="nl-BE"/>
          </a:p>
        </p:txBody>
      </p:sp>
      <p:sp>
        <p:nvSpPr>
          <p:cNvPr id="9219" name="Tijdelijke aanduiding voor inhoud 2">
            <a:extLst>
              <a:ext uri="{FF2B5EF4-FFF2-40B4-BE49-F238E27FC236}">
                <a16:creationId xmlns:a16="http://schemas.microsoft.com/office/drawing/2014/main" id="{194AE3B2-CA6B-4D27-97F0-9E16622988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>
              <a:buFontTx/>
              <a:buChar char="-"/>
            </a:pPr>
            <a:r>
              <a:rPr lang="nl-BE" altLang="nl-BE"/>
              <a:t>Vragenlijst in verband met activiteiten binnen de club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nl-BE" altLang="nl-BE"/>
              <a:t>		*Aantal trainers en hoeveel gediplomeerden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nl-BE" altLang="nl-BE"/>
              <a:t>		*Aantal deelnames per trainer aan VIS clinics 	(attest)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nl-BE" altLang="nl-BE"/>
              <a:t>	 	*Aantal deelnames per trainer aan niet VIS clinics 	(attest)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nl-BE" altLang="nl-BE"/>
              <a:t>		*Inrichten van vakantiestages (attest)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nl-BE" altLang="nl-BE"/>
              <a:t>		*samenwerking met scholen (attest)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nl-BE" altLang="nl-BE"/>
              <a:t>		*aantal ploegen in kompetitie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nl-BE" altLang="nl-BE"/>
              <a:t>		*aantal trainingsuren</a:t>
            </a:r>
          </a:p>
          <a:p>
            <a:pPr lvl="2">
              <a:buFont typeface="Arial" panose="020B0604020202020204" pitchFamily="34" charset="0"/>
              <a:buNone/>
            </a:pPr>
            <a:r>
              <a:rPr lang="nl-BE" altLang="nl-BE"/>
              <a:t>- Vragenlijst over de trainers en de trainingsuren</a:t>
            </a:r>
          </a:p>
        </p:txBody>
      </p:sp>
      <p:pic>
        <p:nvPicPr>
          <p:cNvPr id="9220" name="Picture 2">
            <a:extLst>
              <a:ext uri="{FF2B5EF4-FFF2-40B4-BE49-F238E27FC236}">
                <a16:creationId xmlns:a16="http://schemas.microsoft.com/office/drawing/2014/main" id="{783556D0-8DF1-48D1-BACE-337183885A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333375"/>
            <a:ext cx="403225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el 1">
            <a:extLst>
              <a:ext uri="{FF2B5EF4-FFF2-40B4-BE49-F238E27FC236}">
                <a16:creationId xmlns:a16="http://schemas.microsoft.com/office/drawing/2014/main" id="{05CAFD03-BD07-4C09-8841-81E87F14D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nl-BE" alt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D1E1EA3-2E88-443C-B2A2-B2D9B4A429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sz="4000" b="1" dirty="0"/>
              <a:t>2/ Jeugdonderscheidingen van het </a:t>
            </a: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nl-BE" sz="4000" b="1" dirty="0"/>
              <a:t>Volley </a:t>
            </a:r>
            <a:r>
              <a:rPr lang="nl-BE" sz="4000" b="1" dirty="0" err="1"/>
              <a:t>west-Vlaanderen</a:t>
            </a:r>
            <a:endParaRPr lang="nl-BE" sz="4000" b="1" dirty="0"/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nl-BE" sz="2400" dirty="0"/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nl-BE" sz="2400" dirty="0"/>
              <a:t>Is een klassering die opgemaakt wordt van alle West Vlaamse Volleybalclubs en daaraan is premie verbonden.</a:t>
            </a:r>
          </a:p>
          <a:p>
            <a:pPr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nl-BE" sz="2400" dirty="0"/>
              <a:t>Met wat wordt daar rekening gehouden?</a:t>
            </a:r>
          </a:p>
          <a:p>
            <a:pPr lv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nl-BE" sz="2000" dirty="0"/>
              <a:t>Het aanwezig zijn van de trainers op VIS clinics</a:t>
            </a:r>
          </a:p>
          <a:p>
            <a:pPr lv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nl-BE" sz="2000" dirty="0"/>
              <a:t>Het aanwezig zijn van de ploeg op VIS tornooien</a:t>
            </a:r>
          </a:p>
          <a:p>
            <a:pPr lvl="1" eaLnBrk="1" fontAlgn="auto" hangingPunct="1">
              <a:spcAft>
                <a:spcPts val="0"/>
              </a:spcAft>
              <a:buFontTx/>
              <a:buChar char="-"/>
              <a:defRPr/>
            </a:pPr>
            <a:r>
              <a:rPr lang="nl-BE" sz="2000" dirty="0"/>
              <a:t>Het aantal gediplomeerde trainers</a:t>
            </a:r>
          </a:p>
        </p:txBody>
      </p:sp>
      <p:pic>
        <p:nvPicPr>
          <p:cNvPr id="10244" name="Picture 2">
            <a:extLst>
              <a:ext uri="{FF2B5EF4-FFF2-40B4-BE49-F238E27FC236}">
                <a16:creationId xmlns:a16="http://schemas.microsoft.com/office/drawing/2014/main" id="{C57EAAC2-8717-492E-8D38-23EF6DEFB7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438" y="338138"/>
            <a:ext cx="38163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550</Words>
  <Application>Microsoft Office PowerPoint</Application>
  <PresentationFormat>Diavoorstelling (4:3)</PresentationFormat>
  <Paragraphs>77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4" baseType="lpstr">
      <vt:lpstr>Arial</vt:lpstr>
      <vt:lpstr>Calibri</vt:lpstr>
      <vt:lpstr>Kantoorthema</vt:lpstr>
      <vt:lpstr>Jeugdboek  2026 Volley De Haan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SNCB-Holding / NMBS-Holding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IGG5400</dc:creator>
  <cp:lastModifiedBy>koen Desendere</cp:lastModifiedBy>
  <cp:revision>29</cp:revision>
  <dcterms:created xsi:type="dcterms:W3CDTF">2014-06-20T11:11:53Z</dcterms:created>
  <dcterms:modified xsi:type="dcterms:W3CDTF">2025-11-13T10:03:33Z</dcterms:modified>
</cp:coreProperties>
</file>